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4" r:id="rId2"/>
    <p:sldId id="277" r:id="rId3"/>
    <p:sldId id="285" r:id="rId4"/>
    <p:sldId id="286" r:id="rId5"/>
    <p:sldId id="287" r:id="rId6"/>
    <p:sldId id="288" r:id="rId7"/>
    <p:sldId id="289" r:id="rId8"/>
    <p:sldId id="282" r:id="rId9"/>
    <p:sldId id="259" r:id="rId10"/>
    <p:sldId id="263" r:id="rId11"/>
    <p:sldId id="261" r:id="rId12"/>
    <p:sldId id="279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D"/>
    <a:srgbClr val="0D6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4"/>
    <p:restoredTop sz="79669" autoAdjust="0"/>
  </p:normalViewPr>
  <p:slideViewPr>
    <p:cSldViewPr snapToGrid="0" snapToObjects="1">
      <p:cViewPr varScale="1">
        <p:scale>
          <a:sx n="125" d="100"/>
          <a:sy n="125" d="100"/>
        </p:scale>
        <p:origin x="160" y="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7" d="100"/>
          <a:sy n="137" d="100"/>
        </p:scale>
        <p:origin x="4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40576-E806-AD43-AAED-1AB5305DC723}" type="datetimeFigureOut">
              <a:rPr lang="en-US" smtClean="0"/>
              <a:t>7/27/18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7F5AE-22BE-E747-9E81-5C03E94CC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69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206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Content:</a:t>
            </a:r>
          </a:p>
          <a:p>
            <a:r>
              <a:rPr lang="en-AU" dirty="0"/>
              <a:t>An image declaring that safety when dealing with electricity is very important</a:t>
            </a:r>
          </a:p>
          <a:p>
            <a:endParaRPr lang="en-AU" dirty="0"/>
          </a:p>
          <a:p>
            <a:r>
              <a:rPr lang="en-AU" b="1" dirty="0"/>
              <a:t>Objectives:</a:t>
            </a:r>
            <a:endParaRPr lang="en-AU" dirty="0"/>
          </a:p>
          <a:p>
            <a:r>
              <a:rPr lang="en-AU" dirty="0"/>
              <a:t>Students should understand that electricity can generate a lot of heat.</a:t>
            </a:r>
          </a:p>
          <a:p>
            <a:r>
              <a:rPr lang="en-AU" dirty="0"/>
              <a:t>Electricity can kill</a:t>
            </a:r>
          </a:p>
          <a:p>
            <a:r>
              <a:rPr lang="en-AU" dirty="0"/>
              <a:t>Safety around electricity is everyone’s responsibility.</a:t>
            </a:r>
          </a:p>
          <a:p>
            <a:endParaRPr lang="en-AU" dirty="0"/>
          </a:p>
          <a:p>
            <a:r>
              <a:rPr lang="en-AU" b="1" dirty="0"/>
              <a:t>Actions:</a:t>
            </a:r>
          </a:p>
          <a:p>
            <a:r>
              <a:rPr lang="en-AU" dirty="0"/>
              <a:t>Use my Mac power supply as an illustration of safety and electrical heat</a:t>
            </a:r>
          </a:p>
          <a:p>
            <a:endParaRPr lang="en-AU" dirty="0"/>
          </a:p>
          <a:p>
            <a:r>
              <a:rPr lang="en-AU" dirty="0"/>
              <a:t>We know that lightning can set things on fire i.e. heat!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7F5AE-22BE-E747-9E81-5C03E94CC6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73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Content:</a:t>
            </a:r>
          </a:p>
          <a:p>
            <a:r>
              <a:rPr lang="en-AU" dirty="0"/>
              <a:t>Video showing how lightning is a pure demonstration of electricity.</a:t>
            </a:r>
          </a:p>
          <a:p>
            <a:endParaRPr lang="en-AU" dirty="0"/>
          </a:p>
          <a:p>
            <a:r>
              <a:rPr lang="en-AU" b="1" dirty="0"/>
              <a:t>Objectives:</a:t>
            </a:r>
            <a:endParaRPr lang="en-AU" dirty="0"/>
          </a:p>
          <a:p>
            <a:r>
              <a:rPr lang="en-AU" dirty="0"/>
              <a:t>To illustrate the power of electricity</a:t>
            </a:r>
          </a:p>
          <a:p>
            <a:r>
              <a:rPr lang="en-AU" dirty="0"/>
              <a:t>To illustrate the reality of electricity and make it memorable</a:t>
            </a:r>
          </a:p>
          <a:p>
            <a:r>
              <a:rPr lang="en-AU" dirty="0"/>
              <a:t>Students should understand that safety is paramount when dealing with electricity</a:t>
            </a:r>
          </a:p>
          <a:p>
            <a:r>
              <a:rPr lang="en-AU" dirty="0"/>
              <a:t>To relate electricity to power</a:t>
            </a:r>
          </a:p>
          <a:p>
            <a:endParaRPr lang="en-AU" dirty="0"/>
          </a:p>
          <a:p>
            <a:r>
              <a:rPr lang="en-AU" b="1" dirty="0"/>
              <a:t>Narrative:</a:t>
            </a:r>
          </a:p>
          <a:p>
            <a:r>
              <a:rPr lang="en-AU" b="0" dirty="0"/>
              <a:t>Get the students to listen to the video with the intent of answering questions after.</a:t>
            </a:r>
          </a:p>
          <a:p>
            <a:r>
              <a:rPr lang="en-AU" b="0" dirty="0"/>
              <a:t>How often does lighting occur? 50-100 times a second</a:t>
            </a:r>
          </a:p>
          <a:p>
            <a:r>
              <a:rPr lang="en-AU" b="0" dirty="0"/>
              <a:t>Where does lightning strike most? Himalayas, Central Africa, South America</a:t>
            </a:r>
          </a:p>
          <a:p>
            <a:r>
              <a:rPr lang="en-AU" b="0" dirty="0"/>
              <a:t>How hot does the lightning path get? 50,000 degrees fahrenheit</a:t>
            </a:r>
          </a:p>
          <a:p>
            <a:r>
              <a:rPr lang="en-AU" b="0" dirty="0"/>
              <a:t>Where is the best place to shelter from lightning? In a building or 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7F5AE-22BE-E747-9E81-5C03E94CC6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51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Content:</a:t>
            </a:r>
          </a:p>
          <a:p>
            <a:r>
              <a:rPr lang="en-AU" dirty="0"/>
              <a:t>A video that shows components exploding and catching fire</a:t>
            </a:r>
          </a:p>
          <a:p>
            <a:endParaRPr lang="en-AU" dirty="0"/>
          </a:p>
          <a:p>
            <a:r>
              <a:rPr lang="en-AU" b="1" dirty="0"/>
              <a:t>Objectives:</a:t>
            </a:r>
            <a:endParaRPr lang="en-AU" dirty="0"/>
          </a:p>
          <a:p>
            <a:r>
              <a:rPr lang="en-AU" dirty="0"/>
              <a:t>Students will understand that they should be careful with components</a:t>
            </a:r>
          </a:p>
          <a:p>
            <a:endParaRPr lang="en-AU" dirty="0"/>
          </a:p>
          <a:p>
            <a:r>
              <a:rPr lang="en-AU" b="1" dirty="0"/>
              <a:t>Narrative:</a:t>
            </a:r>
          </a:p>
          <a:p>
            <a:r>
              <a:rPr lang="en-AU" dirty="0"/>
              <a:t>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7F5AE-22BE-E747-9E81-5C03E94CC6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12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9680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591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582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6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41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806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Content:</a:t>
            </a:r>
          </a:p>
          <a:p>
            <a:r>
              <a:rPr lang="en-AU" dirty="0"/>
              <a:t>Images showing different types of ‘current’</a:t>
            </a:r>
          </a:p>
          <a:p>
            <a:endParaRPr lang="en-AU" dirty="0"/>
          </a:p>
          <a:p>
            <a:r>
              <a:rPr lang="en-AU" b="1" dirty="0"/>
              <a:t>Objectives:</a:t>
            </a:r>
            <a:endParaRPr lang="en-AU" dirty="0"/>
          </a:p>
          <a:p>
            <a:r>
              <a:rPr lang="en-AU" dirty="0"/>
              <a:t>Students should understand the concept of an electric current.</a:t>
            </a:r>
          </a:p>
          <a:p>
            <a:endParaRPr lang="en-AU" dirty="0"/>
          </a:p>
          <a:p>
            <a:r>
              <a:rPr lang="en-AU" b="1" dirty="0"/>
              <a:t>Narrative:</a:t>
            </a:r>
          </a:p>
          <a:p>
            <a:r>
              <a:rPr lang="en-AU" b="0" dirty="0"/>
              <a:t>Ask about the energy in this diagram. Where is it coming from?</a:t>
            </a:r>
          </a:p>
          <a:p>
            <a:r>
              <a:rPr lang="en-AU" b="0" dirty="0"/>
              <a:t>Introduce electrons and electron flow</a:t>
            </a:r>
          </a:p>
          <a:p>
            <a:r>
              <a:rPr lang="en-AU" b="0" dirty="0"/>
              <a:t>Introduce voltage, current and resistance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7F5AE-22BE-E747-9E81-5C03E94CC6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69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Content:</a:t>
            </a:r>
          </a:p>
          <a:p>
            <a:r>
              <a:rPr lang="en-AU" dirty="0"/>
              <a:t>A comedic illustration of resistance</a:t>
            </a:r>
          </a:p>
          <a:p>
            <a:endParaRPr lang="en-AU" b="1" dirty="0"/>
          </a:p>
          <a:p>
            <a:r>
              <a:rPr lang="en-AU" b="1" dirty="0"/>
              <a:t>Objectives:</a:t>
            </a:r>
            <a:endParaRPr lang="en-AU" dirty="0"/>
          </a:p>
          <a:p>
            <a:r>
              <a:rPr lang="en-AU" dirty="0"/>
              <a:t>To connect the resistor from the game to ‘resistance’</a:t>
            </a:r>
          </a:p>
          <a:p>
            <a:r>
              <a:rPr lang="en-AU" dirty="0"/>
              <a:t>Students should understand the meaning of resistance</a:t>
            </a:r>
          </a:p>
          <a:p>
            <a:r>
              <a:rPr lang="en-AU" dirty="0"/>
              <a:t>Students should understand Current is measured in Amps, Resistance in Ohms and Voltage in Volts.</a:t>
            </a:r>
          </a:p>
          <a:p>
            <a:endParaRPr lang="en-AU" dirty="0"/>
          </a:p>
          <a:p>
            <a:r>
              <a:rPr lang="en-AU" b="1" dirty="0"/>
              <a:t>Narrative</a:t>
            </a:r>
          </a:p>
          <a:p>
            <a:r>
              <a:rPr lang="en-AU" dirty="0"/>
              <a:t>Connect different materials to a battery to illustrate to the class that some materials do not ’conduct’ electricity because of resistance.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7F5AE-22BE-E747-9E81-5C03E94CC6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1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B4BA-B0B3-3643-8F82-8372319FC340}" type="datetime1">
              <a:rPr lang="en-AU" smtClean="0"/>
              <a:t>27/7/18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Young Technologist Program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5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4A553-3446-844B-A648-44D4F5B634A1}" type="datetime1">
              <a:rPr lang="en-AU" smtClean="0"/>
              <a:t>27/7/18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Young Technologist Program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02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ACF6-3FFD-C149-A336-508B588D15F2}" type="datetime1">
              <a:rPr lang="en-AU" smtClean="0"/>
              <a:t>27/7/18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Young Technologist Program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00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9DAF-CAAC-B047-A1DB-80FB305614F3}" type="datetime1">
              <a:rPr lang="en-AU" smtClean="0"/>
              <a:t>27/7/18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Young Technologist Program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67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9A6B-F3F7-034B-8B07-5D071F96A9C8}" type="datetime1">
              <a:rPr lang="en-AU" smtClean="0"/>
              <a:t>27/7/18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Young Technologist Program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27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E6D-E052-CD42-BC2F-E30B99104B21}" type="datetime1">
              <a:rPr lang="en-AU" smtClean="0"/>
              <a:t>27/7/18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Young Technologist Program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2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39B1-B585-E244-A50D-0F45928123EE}" type="datetime1">
              <a:rPr lang="en-AU" smtClean="0"/>
              <a:t>27/7/18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Young Technologist Program v1.0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75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4834-89EB-734E-A425-FF8A31569987}" type="datetime1">
              <a:rPr lang="en-AU" smtClean="0"/>
              <a:t>27/7/18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Young Technologist Program v1.0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72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71D9-4FFA-B343-91E4-0EB971E7EEC0}" type="datetime1">
              <a:rPr lang="en-AU" smtClean="0"/>
              <a:t>27/7/18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Young Technologist Program v1.0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7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EE1E-EF06-5744-8AA5-AEEF2FA481E4}" type="datetime1">
              <a:rPr lang="en-AU" smtClean="0"/>
              <a:t>27/7/18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Young Technologist Program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1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3CC2-7A0F-7D4E-92BA-46DB83734FF6}" type="datetime1">
              <a:rPr lang="en-AU" smtClean="0"/>
              <a:t>27/7/18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Young Technologist Program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90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A6D7C-1E37-6349-9163-8EC53DFD81E0}" type="datetime1">
              <a:rPr lang="en-AU" smtClean="0"/>
              <a:t>27/7/18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Young Technologist Program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81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217805" y="2361565"/>
            <a:ext cx="5349875" cy="66611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600" dirty="0">
                <a:solidFill>
                  <a:srgbClr val="FFFFFF"/>
                </a:solidFill>
              </a:rPr>
              <a:t>YTP Arduino – Lesson 1</a:t>
            </a:r>
            <a:endParaRPr sz="3600" dirty="0">
              <a:solidFill>
                <a:srgbClr val="FFFFFF"/>
              </a:solidFill>
            </a:endParaRPr>
          </a:p>
        </p:txBody>
      </p:sp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200D82-7217-3A48-BC2C-50B13BAB9803}"/>
              </a:ext>
            </a:extLst>
          </p:cNvPr>
          <p:cNvSpPr txBox="1"/>
          <p:nvPr/>
        </p:nvSpPr>
        <p:spPr>
          <a:xfrm>
            <a:off x="680720" y="3027680"/>
            <a:ext cx="211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Instructors: Pete, Kai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776D66-43D5-1749-85EB-8A6A7F144037}"/>
              </a:ext>
            </a:extLst>
          </p:cNvPr>
          <p:cNvSpPr txBox="1"/>
          <p:nvPr/>
        </p:nvSpPr>
        <p:spPr>
          <a:xfrm>
            <a:off x="-40640" y="6622236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</p:spTree>
    <p:extLst>
      <p:ext uri="{BB962C8B-B14F-4D97-AF65-F5344CB8AC3E}">
        <p14:creationId xmlns:p14="http://schemas.microsoft.com/office/powerpoint/2010/main" val="2343375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72" descr="CC Fin Rebrand_gdrive_Blue2_319x132px.png">
            <a:extLst>
              <a:ext uri="{FF2B5EF4-FFF2-40B4-BE49-F238E27FC236}">
                <a16:creationId xmlns:a16="http://schemas.microsoft.com/office/drawing/2014/main" id="{319FC296-F6B7-334B-9E57-5FEFACD0BD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22B4C5-9E96-494A-8479-14DF5E0484E9}"/>
              </a:ext>
            </a:extLst>
          </p:cNvPr>
          <p:cNvSpPr txBox="1"/>
          <p:nvPr/>
        </p:nvSpPr>
        <p:spPr>
          <a:xfrm>
            <a:off x="-40640" y="6622236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716DFD-FD90-3E40-8E40-129B27366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247" y="1123985"/>
            <a:ext cx="4455655" cy="444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26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e Science of Lightning - National Geographic.mp4">
            <a:hlinkClick r:id="" action="ppaction://media"/>
            <a:extLst>
              <a:ext uri="{FF2B5EF4-FFF2-40B4-BE49-F238E27FC236}">
                <a16:creationId xmlns:a16="http://schemas.microsoft.com/office/drawing/2014/main" id="{0AFAA2AA-C4D0-3D44-8581-3E21178F98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1420" y="1143000"/>
            <a:ext cx="6781800" cy="4572000"/>
          </a:xfrm>
          <a:prstGeom prst="rect">
            <a:avLst/>
          </a:prstGeom>
        </p:spPr>
      </p:pic>
      <p:pic>
        <p:nvPicPr>
          <p:cNvPr id="6" name="Shape 72" descr="CC Fin Rebrand_gdrive_Blue2_319x132px.png">
            <a:extLst>
              <a:ext uri="{FF2B5EF4-FFF2-40B4-BE49-F238E27FC236}">
                <a16:creationId xmlns:a16="http://schemas.microsoft.com/office/drawing/2014/main" id="{BA63D48E-CD1B-6448-B0AC-BA3B3A23C24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7B67DC-8C0C-ED47-B164-4040387DE632}"/>
              </a:ext>
            </a:extLst>
          </p:cNvPr>
          <p:cNvSpPr txBox="1"/>
          <p:nvPr/>
        </p:nvSpPr>
        <p:spPr>
          <a:xfrm>
            <a:off x="-40640" y="6622236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</p:spTree>
    <p:extLst>
      <p:ext uri="{BB962C8B-B14F-4D97-AF65-F5344CB8AC3E}">
        <p14:creationId xmlns:p14="http://schemas.microsoft.com/office/powerpoint/2010/main" val="160686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xploding electronic components in HD.mp4">
            <a:hlinkClick r:id="" action="ppaction://media"/>
            <a:extLst>
              <a:ext uri="{FF2B5EF4-FFF2-40B4-BE49-F238E27FC236}">
                <a16:creationId xmlns:a16="http://schemas.microsoft.com/office/drawing/2014/main" id="{37AD1D66-E404-3242-B45B-41B659B61F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5936" y="1583187"/>
            <a:ext cx="7692128" cy="4326822"/>
          </a:xfrm>
          <a:prstGeom prst="rect">
            <a:avLst/>
          </a:prstGeom>
        </p:spPr>
      </p:pic>
      <p:pic>
        <p:nvPicPr>
          <p:cNvPr id="10" name="Shape 72" descr="CC Fin Rebrand_gdrive_Blue2_319x132px.png">
            <a:extLst>
              <a:ext uri="{FF2B5EF4-FFF2-40B4-BE49-F238E27FC236}">
                <a16:creationId xmlns:a16="http://schemas.microsoft.com/office/drawing/2014/main" id="{693EF979-796E-924A-B019-0F399363394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2F67AF-FFC6-1B4E-93D4-BCD2321361E7}"/>
              </a:ext>
            </a:extLst>
          </p:cNvPr>
          <p:cNvSpPr txBox="1"/>
          <p:nvPr/>
        </p:nvSpPr>
        <p:spPr>
          <a:xfrm>
            <a:off x="-40640" y="6622236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3D114A-04B0-FB4A-A651-9D2857634B3E}"/>
              </a:ext>
            </a:extLst>
          </p:cNvPr>
          <p:cNvSpPr txBox="1"/>
          <p:nvPr/>
        </p:nvSpPr>
        <p:spPr>
          <a:xfrm>
            <a:off x="1487838" y="631385"/>
            <a:ext cx="6590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Safety and Electronic Components</a:t>
            </a:r>
          </a:p>
        </p:txBody>
      </p:sp>
    </p:spTree>
    <p:extLst>
      <p:ext uri="{BB962C8B-B14F-4D97-AF65-F5344CB8AC3E}">
        <p14:creationId xmlns:p14="http://schemas.microsoft.com/office/powerpoint/2010/main" val="173040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E1741E-EEBF-C443-A304-D10B235EEDFF}"/>
              </a:ext>
            </a:extLst>
          </p:cNvPr>
          <p:cNvSpPr txBox="1"/>
          <p:nvPr/>
        </p:nvSpPr>
        <p:spPr>
          <a:xfrm>
            <a:off x="593949" y="2020996"/>
            <a:ext cx="456698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Goals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AU">
                <a:solidFill>
                  <a:schemeClr val="bg1"/>
                </a:solidFill>
              </a:rPr>
              <a:t>To understand the question “What is Electricity?”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AU">
                <a:solidFill>
                  <a:schemeClr val="bg1"/>
                </a:solidFill>
              </a:rPr>
              <a:t>To have an awareness of different electronic components.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AU">
                <a:solidFill>
                  <a:schemeClr val="bg1"/>
                </a:solidFill>
              </a:rPr>
              <a:t>To be aware of the necessity of safety when dealing with electricity.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87507-D2E6-5346-90D0-D1DDDCBCD8F3}"/>
              </a:ext>
            </a:extLst>
          </p:cNvPr>
          <p:cNvSpPr txBox="1"/>
          <p:nvPr/>
        </p:nvSpPr>
        <p:spPr>
          <a:xfrm>
            <a:off x="5381113" y="2020995"/>
            <a:ext cx="350888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Success Criteria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>
                <a:solidFill>
                  <a:srgbClr val="FFFF00"/>
                </a:solidFill>
              </a:rPr>
              <a:t>Play the component game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>
                <a:solidFill>
                  <a:srgbClr val="FFFF00"/>
                </a:solidFill>
              </a:rPr>
              <a:t>Watch videos on electricity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>
                <a:solidFill>
                  <a:srgbClr val="FFFF00"/>
                </a:solidFill>
              </a:rPr>
              <a:t>Know what voltage, current and resistance is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>
                <a:solidFill>
                  <a:srgbClr val="FFFF00"/>
                </a:solidFill>
              </a:rPr>
              <a:t>Understand safety aspects of electricity</a:t>
            </a:r>
          </a:p>
          <a:p>
            <a:endParaRPr lang="en-AU" sz="2800">
              <a:solidFill>
                <a:srgbClr val="FFFF00"/>
              </a:solidFill>
            </a:endParaRPr>
          </a:p>
        </p:txBody>
      </p:sp>
      <p:pic>
        <p:nvPicPr>
          <p:cNvPr id="6" name="Shape 72" descr="CC Fin Rebrand_gdrive_Blue2_319x132px.png">
            <a:extLst>
              <a:ext uri="{FF2B5EF4-FFF2-40B4-BE49-F238E27FC236}">
                <a16:creationId xmlns:a16="http://schemas.microsoft.com/office/drawing/2014/main" id="{A690BB6E-B46F-4B41-8DCF-1E504AA869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C944D9-C048-D04B-91C3-E38BC5F94251}"/>
              </a:ext>
            </a:extLst>
          </p:cNvPr>
          <p:cNvSpPr txBox="1"/>
          <p:nvPr/>
        </p:nvSpPr>
        <p:spPr>
          <a:xfrm>
            <a:off x="-40640" y="6622236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</p:spTree>
    <p:extLst>
      <p:ext uri="{BB962C8B-B14F-4D97-AF65-F5344CB8AC3E}">
        <p14:creationId xmlns:p14="http://schemas.microsoft.com/office/powerpoint/2010/main" val="264652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4B19A9-0C77-E04E-A63F-417CE842D16B}"/>
              </a:ext>
            </a:extLst>
          </p:cNvPr>
          <p:cNvSpPr txBox="1"/>
          <p:nvPr/>
        </p:nvSpPr>
        <p:spPr>
          <a:xfrm>
            <a:off x="2224862" y="2688988"/>
            <a:ext cx="4526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What is your favorite activity?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2AD393-F69E-7C47-AD38-F93EC8754945}"/>
              </a:ext>
            </a:extLst>
          </p:cNvPr>
          <p:cNvSpPr txBox="1"/>
          <p:nvPr/>
        </p:nvSpPr>
        <p:spPr>
          <a:xfrm>
            <a:off x="1516259" y="3249801"/>
            <a:ext cx="6111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solidFill>
                  <a:schemeClr val="bg1"/>
                </a:solidFill>
              </a:rPr>
              <a:t>W</a:t>
            </a:r>
            <a:r>
              <a:rPr lang="en-US" sz="2800" dirty="0">
                <a:solidFill>
                  <a:schemeClr val="bg1"/>
                </a:solidFill>
              </a:rPr>
              <a:t>hat is your favorite ‘bit’ of technology?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100101-36E7-3D47-92D9-914553AA257B}"/>
              </a:ext>
            </a:extLst>
          </p:cNvPr>
          <p:cNvSpPr txBox="1"/>
          <p:nvPr/>
        </p:nvSpPr>
        <p:spPr>
          <a:xfrm>
            <a:off x="-40640" y="6622236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</p:spTree>
    <p:extLst>
      <p:ext uri="{BB962C8B-B14F-4D97-AF65-F5344CB8AC3E}">
        <p14:creationId xmlns:p14="http://schemas.microsoft.com/office/powerpoint/2010/main" val="232624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100101-36E7-3D47-92D9-914553AA257B}"/>
              </a:ext>
            </a:extLst>
          </p:cNvPr>
          <p:cNvSpPr txBox="1"/>
          <p:nvPr/>
        </p:nvSpPr>
        <p:spPr>
          <a:xfrm>
            <a:off x="-40640" y="6622236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E142D8D-8736-6243-88AE-F6D40141A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143" y="408581"/>
            <a:ext cx="7772400" cy="1106089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C</a:t>
            </a:r>
            <a:r>
              <a:rPr lang="en-US" dirty="0" err="1">
                <a:solidFill>
                  <a:schemeClr val="bg1"/>
                </a:solidFill>
              </a:rPr>
              <a:t>omponent</a:t>
            </a:r>
            <a:r>
              <a:rPr lang="en-US" dirty="0">
                <a:solidFill>
                  <a:schemeClr val="bg1"/>
                </a:solidFill>
              </a:rPr>
              <a:t> Game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A59D7B-C695-0045-ADC7-7E3B550A1ACE}"/>
              </a:ext>
            </a:extLst>
          </p:cNvPr>
          <p:cNvSpPr txBox="1"/>
          <p:nvPr/>
        </p:nvSpPr>
        <p:spPr>
          <a:xfrm>
            <a:off x="1043082" y="2559309"/>
            <a:ext cx="92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Resistor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CB331C-B754-AE4D-8968-ACC6E9078EBC}"/>
              </a:ext>
            </a:extLst>
          </p:cNvPr>
          <p:cNvSpPr txBox="1"/>
          <p:nvPr/>
        </p:nvSpPr>
        <p:spPr>
          <a:xfrm>
            <a:off x="4037610" y="1736872"/>
            <a:ext cx="134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Jumper wire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B4785C-D844-E445-A47C-4DA279DBDEA3}"/>
              </a:ext>
            </a:extLst>
          </p:cNvPr>
          <p:cNvSpPr txBox="1"/>
          <p:nvPr/>
        </p:nvSpPr>
        <p:spPr>
          <a:xfrm>
            <a:off x="6471256" y="3403651"/>
            <a:ext cx="189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Ceramic Capacitor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4E61DB-8B17-0A45-8CC1-B0B76916250B}"/>
              </a:ext>
            </a:extLst>
          </p:cNvPr>
          <p:cNvSpPr txBox="1"/>
          <p:nvPr/>
        </p:nvSpPr>
        <p:spPr>
          <a:xfrm>
            <a:off x="583007" y="5987018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Electrolytic Capacitor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3443EB4-C43F-2747-96D3-84F2EDE20869}"/>
              </a:ext>
            </a:extLst>
          </p:cNvPr>
          <p:cNvSpPr txBox="1"/>
          <p:nvPr/>
        </p:nvSpPr>
        <p:spPr>
          <a:xfrm>
            <a:off x="6414358" y="4699860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DD7391-7CB4-F14C-85AD-F518FA44A1EE}"/>
              </a:ext>
            </a:extLst>
          </p:cNvPr>
          <p:cNvSpPr txBox="1"/>
          <p:nvPr/>
        </p:nvSpPr>
        <p:spPr>
          <a:xfrm>
            <a:off x="3700140" y="4235520"/>
            <a:ext cx="86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Battery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C81226-B4E2-1E44-A7A5-800CC6EA5AF1}"/>
              </a:ext>
            </a:extLst>
          </p:cNvPr>
          <p:cNvSpPr txBox="1"/>
          <p:nvPr/>
        </p:nvSpPr>
        <p:spPr>
          <a:xfrm>
            <a:off x="2596617" y="3524977"/>
            <a:ext cx="80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Switch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5AE5DB-40E4-7D44-846B-0E78CCE68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49" y="1757220"/>
            <a:ext cx="2003865" cy="8215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B3A848-78D1-194F-87DE-9796208A3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64" y="4722413"/>
            <a:ext cx="1484202" cy="14842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ABE2A24-BD34-F242-B7DA-D9E363106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834" y="1265321"/>
            <a:ext cx="2580793" cy="206463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5BD7674-556B-024D-A989-B9D17FE9F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4752" y="1596783"/>
            <a:ext cx="2559309" cy="255930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AFF25F8-E76E-314D-AE9D-B51B883451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1032" y="3676374"/>
            <a:ext cx="1262886" cy="99189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A3D49B9-3A09-8F43-948C-97DE186FB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3451" y="5015747"/>
            <a:ext cx="958322" cy="134060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A030BCF-00F1-B349-98FC-FFBA94A997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9905" y="4307489"/>
            <a:ext cx="1907693" cy="190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100101-36E7-3D47-92D9-914553AA257B}"/>
              </a:ext>
            </a:extLst>
          </p:cNvPr>
          <p:cNvSpPr txBox="1"/>
          <p:nvPr/>
        </p:nvSpPr>
        <p:spPr>
          <a:xfrm>
            <a:off x="-40640" y="6622236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F197D7-636D-3742-9085-9F938707A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143" y="408581"/>
            <a:ext cx="7772400" cy="1470025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C</a:t>
            </a:r>
            <a:r>
              <a:rPr lang="en-US" dirty="0" err="1">
                <a:solidFill>
                  <a:schemeClr val="bg1"/>
                </a:solidFill>
              </a:rPr>
              <a:t>omponent</a:t>
            </a:r>
            <a:r>
              <a:rPr lang="en-US" dirty="0">
                <a:solidFill>
                  <a:schemeClr val="bg1"/>
                </a:solidFill>
              </a:rPr>
              <a:t> Game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52974-92E5-2D41-8678-98C7F1B0792D}"/>
              </a:ext>
            </a:extLst>
          </p:cNvPr>
          <p:cNvSpPr txBox="1"/>
          <p:nvPr/>
        </p:nvSpPr>
        <p:spPr>
          <a:xfrm>
            <a:off x="3919356" y="1947461"/>
            <a:ext cx="13052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600" b="1" dirty="0">
                <a:solidFill>
                  <a:srgbClr val="FFFF00"/>
                </a:solidFill>
              </a:rPr>
              <a:t>?</a:t>
            </a:r>
            <a:endParaRPr lang="en-US" sz="19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793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100101-36E7-3D47-92D9-914553AA257B}"/>
              </a:ext>
            </a:extLst>
          </p:cNvPr>
          <p:cNvSpPr txBox="1"/>
          <p:nvPr/>
        </p:nvSpPr>
        <p:spPr>
          <a:xfrm>
            <a:off x="-40640" y="6622236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F197D7-636D-3742-9085-9F938707A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143" y="408581"/>
            <a:ext cx="7772400" cy="1470025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What is Electricity?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2262B8-8737-5D44-A999-F50A99FC4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384" y="1143593"/>
            <a:ext cx="3953917" cy="395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0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 descr="CC Fin Rebrand_gdrive_Blue2_319x132px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100101-36E7-3D47-92D9-914553AA257B}"/>
              </a:ext>
            </a:extLst>
          </p:cNvPr>
          <p:cNvSpPr txBox="1"/>
          <p:nvPr/>
        </p:nvSpPr>
        <p:spPr>
          <a:xfrm>
            <a:off x="-40640" y="6622236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F197D7-636D-3742-9085-9F938707A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143" y="408581"/>
            <a:ext cx="7772400" cy="912219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What is Electricity?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The Story of Electricity- A basic introduction for kids-.mp4">
            <a:hlinkClick r:id="" action="ppaction://media"/>
            <a:extLst>
              <a:ext uri="{FF2B5EF4-FFF2-40B4-BE49-F238E27FC236}">
                <a16:creationId xmlns:a16="http://schemas.microsoft.com/office/drawing/2014/main" id="{16953D56-A335-C243-923E-102368AB1A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2343" y="1417320"/>
            <a:ext cx="8128000" cy="4572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25570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B46BA76-3A53-2B40-B86F-D97F7523C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138007"/>
            <a:ext cx="7772400" cy="6138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Electricity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552E1D-6424-AE46-AA50-7F542FE9C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746039"/>
            <a:ext cx="5327360" cy="368935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54008D2-6BFA-3940-9B03-3DEB7980AE55}"/>
              </a:ext>
            </a:extLst>
          </p:cNvPr>
          <p:cNvSpPr/>
          <p:nvPr/>
        </p:nvSpPr>
        <p:spPr>
          <a:xfrm>
            <a:off x="1623641" y="4607989"/>
            <a:ext cx="333720" cy="29826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-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5AB7C9-6556-A748-88DD-C06DF5FA39A8}"/>
              </a:ext>
            </a:extLst>
          </p:cNvPr>
          <p:cNvSpPr/>
          <p:nvPr/>
        </p:nvSpPr>
        <p:spPr>
          <a:xfrm>
            <a:off x="1908322" y="3139536"/>
            <a:ext cx="333720" cy="29826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-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7A806A-4BDD-1D4B-A357-B4DA59C261E9}"/>
              </a:ext>
            </a:extLst>
          </p:cNvPr>
          <p:cNvSpPr/>
          <p:nvPr/>
        </p:nvSpPr>
        <p:spPr>
          <a:xfrm>
            <a:off x="4172441" y="3292454"/>
            <a:ext cx="333720" cy="29826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-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AFF0AA-1F3A-5D41-B34F-902C7046168D}"/>
              </a:ext>
            </a:extLst>
          </p:cNvPr>
          <p:cNvSpPr/>
          <p:nvPr/>
        </p:nvSpPr>
        <p:spPr>
          <a:xfrm>
            <a:off x="4968241" y="3182832"/>
            <a:ext cx="333720" cy="29826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-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6D670D3-0D58-1947-B323-0C8645A3889A}"/>
              </a:ext>
            </a:extLst>
          </p:cNvPr>
          <p:cNvSpPr/>
          <p:nvPr/>
        </p:nvSpPr>
        <p:spPr>
          <a:xfrm>
            <a:off x="5943601" y="3590714"/>
            <a:ext cx="333720" cy="29826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-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C317F2-8C27-574D-854A-1C93E6EC9E09}"/>
              </a:ext>
            </a:extLst>
          </p:cNvPr>
          <p:cNvSpPr/>
          <p:nvPr/>
        </p:nvSpPr>
        <p:spPr>
          <a:xfrm>
            <a:off x="7022121" y="4458859"/>
            <a:ext cx="333720" cy="29826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-</a:t>
            </a:r>
          </a:p>
        </p:txBody>
      </p:sp>
      <p:pic>
        <p:nvPicPr>
          <p:cNvPr id="15" name="Shape 72" descr="CC Fin Rebrand_gdrive_Blue2_319x132px.png">
            <a:extLst>
              <a:ext uri="{FF2B5EF4-FFF2-40B4-BE49-F238E27FC236}">
                <a16:creationId xmlns:a16="http://schemas.microsoft.com/office/drawing/2014/main" id="{ABF3185C-2957-4243-87C9-21A7EC077F8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3F4818-1629-5E4E-A42E-8E16442B65D8}"/>
              </a:ext>
            </a:extLst>
          </p:cNvPr>
          <p:cNvSpPr txBox="1"/>
          <p:nvPr/>
        </p:nvSpPr>
        <p:spPr>
          <a:xfrm>
            <a:off x="-40640" y="6622236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F5538-92D9-6F48-9EF9-EC98CBF99BE0}"/>
              </a:ext>
            </a:extLst>
          </p:cNvPr>
          <p:cNvSpPr txBox="1"/>
          <p:nvPr/>
        </p:nvSpPr>
        <p:spPr>
          <a:xfrm>
            <a:off x="4278376" y="4767797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1.5v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E7BBB5-8873-5D41-A957-0BB2DB793319}"/>
              </a:ext>
            </a:extLst>
          </p:cNvPr>
          <p:cNvSpPr txBox="1"/>
          <p:nvPr/>
        </p:nvSpPr>
        <p:spPr>
          <a:xfrm>
            <a:off x="1699945" y="915725"/>
            <a:ext cx="5880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FF0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Voltage</a:t>
            </a:r>
            <a:r>
              <a:rPr lang="en-US" sz="2800">
                <a:solidFill>
                  <a:schemeClr val="bg1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, </a:t>
            </a:r>
            <a:r>
              <a:rPr lang="en-US" sz="2800">
                <a:solidFill>
                  <a:schemeClr val="accent6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Current</a:t>
            </a:r>
            <a:r>
              <a:rPr lang="en-US" sz="2800">
                <a:solidFill>
                  <a:schemeClr val="bg1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 and </a:t>
            </a:r>
            <a:r>
              <a:rPr lang="en-US" sz="2800">
                <a:solidFill>
                  <a:srgbClr val="92D05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Resistance</a:t>
            </a:r>
          </a:p>
        </p:txBody>
      </p:sp>
    </p:spTree>
    <p:extLst>
      <p:ext uri="{BB962C8B-B14F-4D97-AF65-F5344CB8AC3E}">
        <p14:creationId xmlns:p14="http://schemas.microsoft.com/office/powerpoint/2010/main" val="4087311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1AF92-5CB0-9B4C-9B83-CF27A6D1F358}"/>
              </a:ext>
            </a:extLst>
          </p:cNvPr>
          <p:cNvSpPr txBox="1"/>
          <p:nvPr/>
        </p:nvSpPr>
        <p:spPr>
          <a:xfrm>
            <a:off x="3306937" y="1075180"/>
            <a:ext cx="25964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</a:rPr>
              <a:t>Resistance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8481C-C8ED-EB48-947F-9364644AB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25" y="1950995"/>
            <a:ext cx="4505503" cy="3724106"/>
          </a:xfrm>
          <a:prstGeom prst="rect">
            <a:avLst/>
          </a:prstGeom>
        </p:spPr>
      </p:pic>
      <p:pic>
        <p:nvPicPr>
          <p:cNvPr id="8" name="Shape 72" descr="CC Fin Rebrand_gdrive_Blue2_319x132px.png">
            <a:extLst>
              <a:ext uri="{FF2B5EF4-FFF2-40B4-BE49-F238E27FC236}">
                <a16:creationId xmlns:a16="http://schemas.microsoft.com/office/drawing/2014/main" id="{2285C46E-F53D-7849-98B3-E4601A6FA55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7D4D5A-7C64-5348-9B44-447E5F1C888C}"/>
              </a:ext>
            </a:extLst>
          </p:cNvPr>
          <p:cNvSpPr txBox="1"/>
          <p:nvPr/>
        </p:nvSpPr>
        <p:spPr>
          <a:xfrm>
            <a:off x="-40640" y="6622236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</p:spTree>
    <p:extLst>
      <p:ext uri="{BB962C8B-B14F-4D97-AF65-F5344CB8AC3E}">
        <p14:creationId xmlns:p14="http://schemas.microsoft.com/office/powerpoint/2010/main" val="3818470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25011</TotalTime>
  <Words>515</Words>
  <Application>Microsoft Macintosh PowerPoint</Application>
  <PresentationFormat>On-screen Show (4:3)</PresentationFormat>
  <Paragraphs>108</Paragraphs>
  <Slides>12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Courier New</vt:lpstr>
      <vt:lpstr>Phosphate Solid</vt:lpstr>
      <vt:lpstr>Office Theme</vt:lpstr>
      <vt:lpstr>YTP Arduino – Lesson 1</vt:lpstr>
      <vt:lpstr>PowerPoint Presentation</vt:lpstr>
      <vt:lpstr>PowerPoint Presentation</vt:lpstr>
      <vt:lpstr>Component Game</vt:lpstr>
      <vt:lpstr>Component Game</vt:lpstr>
      <vt:lpstr>What is Electricity?</vt:lpstr>
      <vt:lpstr>What is Electricity?</vt:lpstr>
      <vt:lpstr>Electricity</vt:lpstr>
      <vt:lpstr>PowerPoint Presentation</vt:lpstr>
      <vt:lpstr>PowerPoint Presentation</vt:lpstr>
      <vt:lpstr>PowerPoint Presentation</vt:lpstr>
      <vt:lpstr>PowerPoint Presentation</vt:lpstr>
    </vt:vector>
  </TitlesOfParts>
  <Company>Ivy Lane Photography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Monika Murphy</dc:creator>
  <cp:lastModifiedBy>Peter Januarius</cp:lastModifiedBy>
  <cp:revision>136</cp:revision>
  <dcterms:created xsi:type="dcterms:W3CDTF">2017-12-07T00:21:24Z</dcterms:created>
  <dcterms:modified xsi:type="dcterms:W3CDTF">2018-07-28T02:38:52Z</dcterms:modified>
</cp:coreProperties>
</file>